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2" r:id="rId6"/>
    <p:sldId id="261" r:id="rId7"/>
    <p:sldId id="260" r:id="rId8"/>
    <p:sldId id="263" r:id="rId9"/>
    <p:sldId id="264" r:id="rId10"/>
    <p:sldId id="265" r:id="rId11"/>
    <p:sldId id="266" r:id="rId12"/>
    <p:sldId id="267" r:id="rId13"/>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A900"/>
    <a:srgbClr val="9C9C9C"/>
    <a:srgbClr val="CF0A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5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1"/>
          <p:cNvGrpSpPr>
            <a:grpSpLocks/>
          </p:cNvGrpSpPr>
          <p:nvPr/>
        </p:nvGrpSpPr>
        <p:grpSpPr bwMode="auto">
          <a:xfrm>
            <a:off x="0" y="0"/>
            <a:ext cx="792163" cy="6858000"/>
            <a:chOff x="0" y="0"/>
            <a:chExt cx="499" cy="4320"/>
          </a:xfrm>
        </p:grpSpPr>
        <p:sp>
          <p:nvSpPr>
            <p:cNvPr id="5" name="Rectangle 7"/>
            <p:cNvSpPr>
              <a:spLocks noChangeArrowheads="1"/>
            </p:cNvSpPr>
            <p:nvPr/>
          </p:nvSpPr>
          <p:spPr bwMode="auto">
            <a:xfrm>
              <a:off x="0" y="0"/>
              <a:ext cx="227" cy="4320"/>
            </a:xfrm>
            <a:prstGeom prst="rect">
              <a:avLst/>
            </a:prstGeom>
            <a:solidFill>
              <a:srgbClr val="CF0A2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 name="Rectangle 9"/>
            <p:cNvSpPr>
              <a:spLocks noChangeArrowheads="1"/>
            </p:cNvSpPr>
            <p:nvPr/>
          </p:nvSpPr>
          <p:spPr bwMode="auto">
            <a:xfrm>
              <a:off x="272" y="0"/>
              <a:ext cx="91" cy="4320"/>
            </a:xfrm>
            <a:prstGeom prst="rect">
              <a:avLst/>
            </a:prstGeom>
            <a:solidFill>
              <a:srgbClr val="EDA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sp>
          <p:nvSpPr>
            <p:cNvPr id="7" name="Rectangle 10"/>
            <p:cNvSpPr>
              <a:spLocks noChangeArrowheads="1"/>
            </p:cNvSpPr>
            <p:nvPr/>
          </p:nvSpPr>
          <p:spPr bwMode="auto">
            <a:xfrm>
              <a:off x="408" y="0"/>
              <a:ext cx="91" cy="4320"/>
            </a:xfrm>
            <a:prstGeom prst="rect">
              <a:avLst/>
            </a:prstGeom>
            <a:solidFill>
              <a:srgbClr val="9C9C9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grpSp>
      <p:pic>
        <p:nvPicPr>
          <p:cNvPr id="8" name="Picture 12" descr="Diocesan Logo"/>
          <p:cNvPicPr>
            <a:picLocks noChangeAspect="1" noChangeArrowheads="1"/>
          </p:cNvPicPr>
          <p:nvPr/>
        </p:nvPicPr>
        <p:blipFill>
          <a:blip r:embed="rId2">
            <a:extLst>
              <a:ext uri="{28A0092B-C50C-407E-A947-70E740481C1C}">
                <a14:useLocalDpi xmlns:a14="http://schemas.microsoft.com/office/drawing/2010/main" val="0"/>
              </a:ext>
            </a:extLst>
          </a:blip>
          <a:srcRect r="7867"/>
          <a:stretch>
            <a:fillRect/>
          </a:stretch>
        </p:blipFill>
        <p:spPr bwMode="auto">
          <a:xfrm>
            <a:off x="5364163" y="5286375"/>
            <a:ext cx="3384550"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5"/>
          <p:cNvSpPr>
            <a:spLocks noGrp="1" noChangeArrowheads="1"/>
          </p:cNvSpPr>
          <p:nvPr>
            <p:ph type="ctrTitle"/>
          </p:nvPr>
        </p:nvSpPr>
        <p:spPr>
          <a:xfrm>
            <a:off x="1547813" y="765175"/>
            <a:ext cx="7196137" cy="2478088"/>
          </a:xfrm>
        </p:spPr>
        <p:txBody>
          <a:bodyPr anchor="b"/>
          <a:lstStyle>
            <a:lvl1pPr>
              <a:defRPr sz="4000">
                <a:solidFill>
                  <a:schemeClr val="tx1"/>
                </a:solidFill>
              </a:defRPr>
            </a:lvl1pPr>
          </a:lstStyle>
          <a:p>
            <a:pPr lvl="0"/>
            <a:r>
              <a:rPr lang="en-GB" noProof="0" dirty="0"/>
              <a:t>MAIN TITLE</a:t>
            </a:r>
          </a:p>
        </p:txBody>
      </p:sp>
      <p:sp>
        <p:nvSpPr>
          <p:cNvPr id="3078" name="Rectangle 6"/>
          <p:cNvSpPr>
            <a:spLocks noGrp="1" noChangeArrowheads="1"/>
          </p:cNvSpPr>
          <p:nvPr>
            <p:ph type="subTitle" idx="1"/>
          </p:nvPr>
        </p:nvSpPr>
        <p:spPr>
          <a:xfrm>
            <a:off x="1547813" y="3284538"/>
            <a:ext cx="7192962" cy="1368425"/>
          </a:xfrm>
        </p:spPr>
        <p:txBody>
          <a:bodyPr/>
          <a:lstStyle>
            <a:lvl1pPr marL="0" indent="0" algn="r">
              <a:buFontTx/>
              <a:buNone/>
              <a:defRPr sz="2800">
                <a:solidFill>
                  <a:srgbClr val="9C9C9C"/>
                </a:solidFill>
              </a:defRPr>
            </a:lvl1pPr>
          </a:lstStyle>
          <a:p>
            <a:pPr lvl="0"/>
            <a:r>
              <a:rPr lang="en-US" noProof="0"/>
              <a:t>(Subtitle or text here)</a:t>
            </a:r>
            <a:endParaRPr lang="en-GB" noProof="0"/>
          </a:p>
        </p:txBody>
      </p:sp>
      <p:sp>
        <p:nvSpPr>
          <p:cNvPr id="9" name="Rectangle 8"/>
          <p:cNvSpPr/>
          <p:nvPr userDrawn="1"/>
        </p:nvSpPr>
        <p:spPr>
          <a:xfrm>
            <a:off x="882174" y="0"/>
            <a:ext cx="360040" cy="68580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47813" y="5445224"/>
            <a:ext cx="3672408" cy="1123151"/>
          </a:xfrm>
          <a:prstGeom prst="rect">
            <a:avLst/>
          </a:prstGeom>
        </p:spPr>
      </p:pic>
    </p:spTree>
    <p:extLst>
      <p:ext uri="{BB962C8B-B14F-4D97-AF65-F5344CB8AC3E}">
        <p14:creationId xmlns:p14="http://schemas.microsoft.com/office/powerpoint/2010/main" val="2365781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0906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1013" y="274638"/>
            <a:ext cx="1855787" cy="57467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258888" y="274638"/>
            <a:ext cx="5419725" cy="574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51011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59270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171904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58888" y="1600200"/>
            <a:ext cx="3636962" cy="442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48250" y="1600200"/>
            <a:ext cx="3638550" cy="442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16109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04611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3609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4554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583241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5373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1691680" y="274638"/>
            <a:ext cx="699512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dirty="0"/>
              <a:t>SLIDE TITLE</a:t>
            </a:r>
            <a:endParaRPr lang="en-GB" altLang="en-US" dirty="0"/>
          </a:p>
        </p:txBody>
      </p:sp>
      <p:sp>
        <p:nvSpPr>
          <p:cNvPr id="1027" name="Rectangle 8"/>
          <p:cNvSpPr>
            <a:spLocks noGrp="1" noChangeArrowheads="1"/>
          </p:cNvSpPr>
          <p:nvPr>
            <p:ph type="body" idx="1"/>
          </p:nvPr>
        </p:nvSpPr>
        <p:spPr bwMode="auto">
          <a:xfrm>
            <a:off x="1691680" y="1600200"/>
            <a:ext cx="6995120" cy="442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a:p>
            <a:pPr lvl="3"/>
            <a:r>
              <a:rPr lang="en-GB" altLang="en-US" dirty="0"/>
              <a:t>Fourth level</a:t>
            </a:r>
          </a:p>
          <a:p>
            <a:pPr lvl="4"/>
            <a:r>
              <a:rPr lang="en-GB" altLang="en-US" dirty="0"/>
              <a:t>Fifth level</a:t>
            </a:r>
          </a:p>
        </p:txBody>
      </p:sp>
      <p:grpSp>
        <p:nvGrpSpPr>
          <p:cNvPr id="1028" name="Group 9"/>
          <p:cNvGrpSpPr>
            <a:grpSpLocks/>
          </p:cNvGrpSpPr>
          <p:nvPr/>
        </p:nvGrpSpPr>
        <p:grpSpPr bwMode="auto">
          <a:xfrm>
            <a:off x="0" y="0"/>
            <a:ext cx="792163" cy="6858000"/>
            <a:chOff x="0" y="0"/>
            <a:chExt cx="499" cy="4320"/>
          </a:xfrm>
        </p:grpSpPr>
        <p:sp>
          <p:nvSpPr>
            <p:cNvPr id="1030" name="Rectangle 10"/>
            <p:cNvSpPr>
              <a:spLocks noChangeArrowheads="1"/>
            </p:cNvSpPr>
            <p:nvPr/>
          </p:nvSpPr>
          <p:spPr bwMode="auto">
            <a:xfrm>
              <a:off x="0" y="0"/>
              <a:ext cx="227" cy="4320"/>
            </a:xfrm>
            <a:prstGeom prst="rect">
              <a:avLst/>
            </a:prstGeom>
            <a:solidFill>
              <a:srgbClr val="CF0A2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1" name="Rectangle 11"/>
            <p:cNvSpPr>
              <a:spLocks noChangeArrowheads="1"/>
            </p:cNvSpPr>
            <p:nvPr/>
          </p:nvSpPr>
          <p:spPr bwMode="auto">
            <a:xfrm>
              <a:off x="272" y="0"/>
              <a:ext cx="91" cy="4320"/>
            </a:xfrm>
            <a:prstGeom prst="rect">
              <a:avLst/>
            </a:prstGeom>
            <a:solidFill>
              <a:srgbClr val="EDA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sp>
          <p:nvSpPr>
            <p:cNvPr id="1032" name="Rectangle 12"/>
            <p:cNvSpPr>
              <a:spLocks noChangeArrowheads="1"/>
            </p:cNvSpPr>
            <p:nvPr/>
          </p:nvSpPr>
          <p:spPr bwMode="auto">
            <a:xfrm>
              <a:off x="408" y="0"/>
              <a:ext cx="91" cy="4320"/>
            </a:xfrm>
            <a:prstGeom prst="rect">
              <a:avLst/>
            </a:prstGeom>
            <a:solidFill>
              <a:srgbClr val="9C9C9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baseline="-25000"/>
            </a:p>
          </p:txBody>
        </p:sp>
      </p:grpSp>
      <p:pic>
        <p:nvPicPr>
          <p:cNvPr id="1029" name="Picture 13" descr="Diocesan Logo"/>
          <p:cNvPicPr>
            <a:picLocks noChangeAspect="1" noChangeArrowheads="1"/>
          </p:cNvPicPr>
          <p:nvPr/>
        </p:nvPicPr>
        <p:blipFill>
          <a:blip r:embed="rId13" cstate="print">
            <a:extLst>
              <a:ext uri="{28A0092B-C50C-407E-A947-70E740481C1C}">
                <a14:useLocalDpi xmlns:a14="http://schemas.microsoft.com/office/drawing/2010/main" val="0"/>
              </a:ext>
            </a:extLst>
          </a:blip>
          <a:srcRect r="7867"/>
          <a:stretch>
            <a:fillRect/>
          </a:stretch>
        </p:blipFill>
        <p:spPr bwMode="auto">
          <a:xfrm>
            <a:off x="7164388" y="6115050"/>
            <a:ext cx="1512887"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882174" y="0"/>
            <a:ext cx="360040" cy="68580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691680" y="6203950"/>
            <a:ext cx="1482253" cy="453325"/>
          </a:xfrm>
          <a:prstGeom prst="rect">
            <a:avLst/>
          </a:prstGeom>
        </p:spPr>
      </p:pic>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r" rtl="0" eaLnBrk="0" fontAlgn="base" hangingPunct="0">
        <a:spcBef>
          <a:spcPct val="0"/>
        </a:spcBef>
        <a:spcAft>
          <a:spcPct val="0"/>
        </a:spcAft>
        <a:defRPr sz="3600" kern="1200">
          <a:solidFill>
            <a:schemeClr val="tx1"/>
          </a:solidFill>
          <a:latin typeface="+mj-lt"/>
          <a:ea typeface="+mj-ea"/>
          <a:cs typeface="+mj-cs"/>
        </a:defRPr>
      </a:lvl1pPr>
      <a:lvl2pPr algn="r" rtl="0" eaLnBrk="0" fontAlgn="base" hangingPunct="0">
        <a:spcBef>
          <a:spcPct val="0"/>
        </a:spcBef>
        <a:spcAft>
          <a:spcPct val="0"/>
        </a:spcAft>
        <a:defRPr sz="3600">
          <a:solidFill>
            <a:srgbClr val="CF0A2C"/>
          </a:solidFill>
          <a:latin typeface="Myriad Pro" panose="020B0503030403020204" pitchFamily="34" charset="0"/>
        </a:defRPr>
      </a:lvl2pPr>
      <a:lvl3pPr algn="r" rtl="0" eaLnBrk="0" fontAlgn="base" hangingPunct="0">
        <a:spcBef>
          <a:spcPct val="0"/>
        </a:spcBef>
        <a:spcAft>
          <a:spcPct val="0"/>
        </a:spcAft>
        <a:defRPr sz="3600">
          <a:solidFill>
            <a:srgbClr val="CF0A2C"/>
          </a:solidFill>
          <a:latin typeface="Myriad Pro" panose="020B0503030403020204" pitchFamily="34" charset="0"/>
        </a:defRPr>
      </a:lvl3pPr>
      <a:lvl4pPr algn="r" rtl="0" eaLnBrk="0" fontAlgn="base" hangingPunct="0">
        <a:spcBef>
          <a:spcPct val="0"/>
        </a:spcBef>
        <a:spcAft>
          <a:spcPct val="0"/>
        </a:spcAft>
        <a:defRPr sz="3600">
          <a:solidFill>
            <a:srgbClr val="CF0A2C"/>
          </a:solidFill>
          <a:latin typeface="Myriad Pro" panose="020B0503030403020204" pitchFamily="34" charset="0"/>
        </a:defRPr>
      </a:lvl4pPr>
      <a:lvl5pPr algn="r" rtl="0" eaLnBrk="0" fontAlgn="base" hangingPunct="0">
        <a:spcBef>
          <a:spcPct val="0"/>
        </a:spcBef>
        <a:spcAft>
          <a:spcPct val="0"/>
        </a:spcAft>
        <a:defRPr sz="3600">
          <a:solidFill>
            <a:srgbClr val="CF0A2C"/>
          </a:solidFill>
          <a:latin typeface="Myriad Pro" panose="020B0503030403020204" pitchFamily="34" charset="0"/>
        </a:defRPr>
      </a:lvl5pPr>
      <a:lvl6pPr marL="457200" algn="r" rtl="0" fontAlgn="base">
        <a:spcBef>
          <a:spcPct val="0"/>
        </a:spcBef>
        <a:spcAft>
          <a:spcPct val="0"/>
        </a:spcAft>
        <a:defRPr sz="3600">
          <a:solidFill>
            <a:srgbClr val="CF0A2C"/>
          </a:solidFill>
          <a:latin typeface="Myriad Pro" panose="020B0503030403020204" pitchFamily="34" charset="0"/>
        </a:defRPr>
      </a:lvl6pPr>
      <a:lvl7pPr marL="914400" algn="r" rtl="0" fontAlgn="base">
        <a:spcBef>
          <a:spcPct val="0"/>
        </a:spcBef>
        <a:spcAft>
          <a:spcPct val="0"/>
        </a:spcAft>
        <a:defRPr sz="3600">
          <a:solidFill>
            <a:srgbClr val="CF0A2C"/>
          </a:solidFill>
          <a:latin typeface="Myriad Pro" panose="020B0503030403020204" pitchFamily="34" charset="0"/>
        </a:defRPr>
      </a:lvl7pPr>
      <a:lvl8pPr marL="1371600" algn="r" rtl="0" fontAlgn="base">
        <a:spcBef>
          <a:spcPct val="0"/>
        </a:spcBef>
        <a:spcAft>
          <a:spcPct val="0"/>
        </a:spcAft>
        <a:defRPr sz="3600">
          <a:solidFill>
            <a:srgbClr val="CF0A2C"/>
          </a:solidFill>
          <a:latin typeface="Myriad Pro" panose="020B0503030403020204" pitchFamily="34" charset="0"/>
        </a:defRPr>
      </a:lvl8pPr>
      <a:lvl9pPr marL="1828800" algn="r" rtl="0" fontAlgn="base">
        <a:spcBef>
          <a:spcPct val="0"/>
        </a:spcBef>
        <a:spcAft>
          <a:spcPct val="0"/>
        </a:spcAft>
        <a:defRPr sz="3600">
          <a:solidFill>
            <a:srgbClr val="CF0A2C"/>
          </a:solidFill>
          <a:latin typeface="Myriad Pro" panose="020B0503030403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obeliskgirljohanny.deviantart.com/art/solving-a-mystery-256972291" TargetMode="External"/><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91680" y="-819472"/>
            <a:ext cx="7556326" cy="2160240"/>
          </a:xfrm>
        </p:spPr>
        <p:txBody>
          <a:bodyPr/>
          <a:lstStyle/>
          <a:p>
            <a:pPr algn="l" eaLnBrk="1" hangingPunct="1"/>
            <a:r>
              <a:rPr lang="en-US" altLang="en-US" sz="5400" dirty="0">
                <a:solidFill>
                  <a:srgbClr val="FF0000"/>
                </a:solidFill>
                <a:latin typeface="+mn-lt"/>
              </a:rPr>
              <a:t>  Picture Challenge</a:t>
            </a:r>
          </a:p>
        </p:txBody>
      </p:sp>
      <p:sp>
        <p:nvSpPr>
          <p:cNvPr id="3075" name="Rectangle 3"/>
          <p:cNvSpPr>
            <a:spLocks noGrp="1" noChangeArrowheads="1"/>
          </p:cNvSpPr>
          <p:nvPr>
            <p:ph type="subTitle" idx="1"/>
          </p:nvPr>
        </p:nvSpPr>
        <p:spPr>
          <a:xfrm>
            <a:off x="1691680" y="1340768"/>
            <a:ext cx="4608512" cy="2160240"/>
          </a:xfrm>
        </p:spPr>
        <p:txBody>
          <a:bodyPr/>
          <a:lstStyle/>
          <a:p>
            <a:pPr algn="l" eaLnBrk="1" hangingPunct="1"/>
            <a:r>
              <a:rPr lang="en-US" altLang="en-US" sz="4000" dirty="0">
                <a:solidFill>
                  <a:srgbClr val="FF0000"/>
                </a:solidFill>
              </a:rPr>
              <a:t>      What do you see?</a:t>
            </a:r>
          </a:p>
          <a:p>
            <a:pPr algn="l" eaLnBrk="1" hangingPunct="1"/>
            <a:endParaRPr lang="en-US" altLang="en-US" sz="3800" dirty="0">
              <a:solidFill>
                <a:srgbClr val="0070C0"/>
              </a:solidFill>
            </a:endParaRPr>
          </a:p>
          <a:p>
            <a:pPr algn="l" eaLnBrk="1" hangingPunct="1"/>
            <a:r>
              <a:rPr lang="en-US" altLang="en-US" sz="3800" dirty="0">
                <a:solidFill>
                  <a:srgbClr val="0070C0"/>
                </a:solidFill>
              </a:rPr>
              <a:t>Coronavirus – how people are helping each other across the world. </a:t>
            </a:r>
            <a:r>
              <a:rPr lang="en-US" altLang="en-US" sz="3800" i="1" dirty="0">
                <a:solidFill>
                  <a:srgbClr val="0070C0"/>
                </a:solidFill>
              </a:rPr>
              <a:t>Are they right?</a:t>
            </a:r>
          </a:p>
        </p:txBody>
      </p:sp>
      <p:pic>
        <p:nvPicPr>
          <p:cNvPr id="3" name="Picture 2" descr="A close up of a logo&#10;&#10;Description automatically generated">
            <a:extLst>
              <a:ext uri="{FF2B5EF4-FFF2-40B4-BE49-F238E27FC236}">
                <a16:creationId xmlns:a16="http://schemas.microsoft.com/office/drawing/2014/main" id="{94759A4E-933A-42D8-9586-B9DBA8D2A585}"/>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300192" y="1484784"/>
            <a:ext cx="2664296" cy="301636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72FC5-1C5D-4835-9A86-9B203827A41F}"/>
              </a:ext>
            </a:extLst>
          </p:cNvPr>
          <p:cNvSpPr>
            <a:spLocks noGrp="1"/>
          </p:cNvSpPr>
          <p:nvPr>
            <p:ph type="title"/>
          </p:nvPr>
        </p:nvSpPr>
        <p:spPr>
          <a:xfrm>
            <a:off x="1475656" y="102998"/>
            <a:ext cx="6995120" cy="805722"/>
          </a:xfrm>
        </p:spPr>
        <p:txBody>
          <a:bodyPr/>
          <a:lstStyle/>
          <a:p>
            <a:pPr algn="ctr"/>
            <a:r>
              <a:rPr lang="en-GB" b="1" dirty="0"/>
              <a:t>Challenge 4</a:t>
            </a:r>
          </a:p>
        </p:txBody>
      </p:sp>
      <p:sp>
        <p:nvSpPr>
          <p:cNvPr id="3" name="Content Placeholder 2">
            <a:extLst>
              <a:ext uri="{FF2B5EF4-FFF2-40B4-BE49-F238E27FC236}">
                <a16:creationId xmlns:a16="http://schemas.microsoft.com/office/drawing/2014/main" id="{163CB33A-E2C2-4EDE-9B22-785FE9D44420}"/>
              </a:ext>
            </a:extLst>
          </p:cNvPr>
          <p:cNvSpPr>
            <a:spLocks noGrp="1"/>
          </p:cNvSpPr>
          <p:nvPr>
            <p:ph idx="1"/>
          </p:nvPr>
        </p:nvSpPr>
        <p:spPr>
          <a:xfrm>
            <a:off x="1331640" y="728700"/>
            <a:ext cx="7704856" cy="5400600"/>
          </a:xfrm>
        </p:spPr>
        <p:txBody>
          <a:bodyPr/>
          <a:lstStyle/>
          <a:p>
            <a:pPr marL="0" indent="0">
              <a:buNone/>
            </a:pPr>
            <a:r>
              <a:rPr lang="en-GB" sz="1600" b="1" dirty="0">
                <a:solidFill>
                  <a:schemeClr val="tx2"/>
                </a:solidFill>
              </a:rPr>
              <a:t>Picture challenge!</a:t>
            </a:r>
          </a:p>
          <a:p>
            <a:pPr marL="0" indent="0">
              <a:buNone/>
            </a:pPr>
            <a:r>
              <a:rPr lang="en-GB" sz="1600" dirty="0">
                <a:solidFill>
                  <a:schemeClr val="tx2"/>
                </a:solidFill>
              </a:rPr>
              <a:t>The German football club Borussia Dortmund became the first international club to restart games during the lockdown. Their match was held in the huge Signal </a:t>
            </a:r>
            <a:r>
              <a:rPr lang="en-GB" sz="1600" dirty="0" err="1">
                <a:solidFill>
                  <a:schemeClr val="tx2"/>
                </a:solidFill>
              </a:rPr>
              <a:t>Iduna</a:t>
            </a:r>
            <a:r>
              <a:rPr lang="en-GB" sz="1600" dirty="0">
                <a:solidFill>
                  <a:schemeClr val="tx2"/>
                </a:solidFill>
              </a:rPr>
              <a:t> Park, which would normally holds 82,000 spectators. Instead only 300 people were in the stadium and the only sound when player </a:t>
            </a:r>
            <a:r>
              <a:rPr lang="en-GB" sz="1600" dirty="0" err="1">
                <a:solidFill>
                  <a:schemeClr val="tx2"/>
                </a:solidFill>
              </a:rPr>
              <a:t>Erling</a:t>
            </a:r>
            <a:r>
              <a:rPr lang="en-GB" sz="1600" dirty="0">
                <a:solidFill>
                  <a:schemeClr val="tx2"/>
                </a:solidFill>
              </a:rPr>
              <a:t> </a:t>
            </a:r>
            <a:r>
              <a:rPr lang="en-GB" sz="1600" dirty="0" err="1">
                <a:solidFill>
                  <a:schemeClr val="tx2"/>
                </a:solidFill>
              </a:rPr>
              <a:t>Braut</a:t>
            </a:r>
            <a:r>
              <a:rPr lang="en-GB" sz="1600" dirty="0">
                <a:solidFill>
                  <a:schemeClr val="tx2"/>
                </a:solidFill>
              </a:rPr>
              <a:t> </a:t>
            </a:r>
            <a:r>
              <a:rPr lang="en-GB" sz="1600" dirty="0" err="1">
                <a:solidFill>
                  <a:schemeClr val="tx2"/>
                </a:solidFill>
              </a:rPr>
              <a:t>Haaland</a:t>
            </a:r>
            <a:r>
              <a:rPr lang="en-GB" sz="1600" dirty="0">
                <a:solidFill>
                  <a:schemeClr val="tx2"/>
                </a:solidFill>
              </a:rPr>
              <a:t> scored the opening goal for Dortmund was the players' voices. </a:t>
            </a:r>
            <a:endParaRPr lang="en-GB" sz="1600" b="1" dirty="0">
              <a:solidFill>
                <a:schemeClr val="tx2"/>
              </a:solidFill>
            </a:endParaRPr>
          </a:p>
          <a:p>
            <a:pPr marL="0" indent="0">
              <a:buNone/>
            </a:pPr>
            <a:r>
              <a:rPr lang="en-GB" sz="1600" b="1" dirty="0">
                <a:solidFill>
                  <a:schemeClr val="tx2"/>
                </a:solidFill>
              </a:rPr>
              <a:t>Question time!</a:t>
            </a:r>
          </a:p>
          <a:p>
            <a:pPr marL="0" indent="0">
              <a:buNone/>
            </a:pPr>
            <a:r>
              <a:rPr lang="en-GB" sz="1600" dirty="0">
                <a:solidFill>
                  <a:schemeClr val="tx2"/>
                </a:solidFill>
              </a:rPr>
              <a:t>Football makes a lot of money from people buying tickets and merchandise. The Football Association has estimated that around 300 million pounds will be lost from games not being played in the UK. But Aleksander </a:t>
            </a:r>
            <a:r>
              <a:rPr lang="en-GB" sz="1600" dirty="0" err="1">
                <a:solidFill>
                  <a:schemeClr val="tx2"/>
                </a:solidFill>
              </a:rPr>
              <a:t>Ceferin</a:t>
            </a:r>
            <a:r>
              <a:rPr lang="en-GB" sz="1600" dirty="0">
                <a:solidFill>
                  <a:schemeClr val="tx2"/>
                </a:solidFill>
              </a:rPr>
              <a:t>, the president of European football's governing body UEFA, said ‘It's not just about money. People are depressed because of the lockdown and the uncertainty. Football brings a certain normality and positive energy. It makes it easier to be at home, when you can watch sport.’  </a:t>
            </a:r>
          </a:p>
          <a:p>
            <a:pPr marL="0" indent="0">
              <a:buNone/>
            </a:pPr>
            <a:r>
              <a:rPr lang="en-GB" sz="1600" dirty="0">
                <a:solidFill>
                  <a:schemeClr val="tx2"/>
                </a:solidFill>
              </a:rPr>
              <a:t>Do you think that he is right?</a:t>
            </a:r>
          </a:p>
          <a:p>
            <a:pPr marL="0" indent="0">
              <a:buNone/>
            </a:pPr>
            <a:r>
              <a:rPr lang="en-GB" sz="1600" dirty="0">
                <a:solidFill>
                  <a:schemeClr val="tx2"/>
                </a:solidFill>
              </a:rPr>
              <a:t>Do you think players should play football during the pandemic?</a:t>
            </a:r>
          </a:p>
          <a:p>
            <a:pPr marL="0" indent="0">
              <a:buNone/>
            </a:pPr>
            <a:endParaRPr lang="en-GB" sz="1600" b="1" dirty="0"/>
          </a:p>
          <a:p>
            <a:pPr marL="0" indent="0">
              <a:buNone/>
            </a:pPr>
            <a:r>
              <a:rPr lang="en-GB" sz="1600" b="1" dirty="0"/>
              <a:t>Discussion challenge!</a:t>
            </a:r>
          </a:p>
          <a:p>
            <a:pPr marL="0" indent="0">
              <a:buNone/>
            </a:pPr>
            <a:r>
              <a:rPr lang="en-GB" sz="1600" dirty="0"/>
              <a:t>Find someone in your family to discuss the statement below with:</a:t>
            </a:r>
          </a:p>
          <a:p>
            <a:pPr marL="0" indent="0">
              <a:buNone/>
            </a:pPr>
            <a:r>
              <a:rPr lang="en-GB" sz="1600" dirty="0"/>
              <a:t>‘Some things are more important than money’</a:t>
            </a:r>
          </a:p>
          <a:p>
            <a:pPr marL="0" indent="0">
              <a:buNone/>
            </a:pPr>
            <a:endParaRPr lang="en-GB" sz="1600" b="1" dirty="0"/>
          </a:p>
        </p:txBody>
      </p:sp>
    </p:spTree>
    <p:extLst>
      <p:ext uri="{BB962C8B-B14F-4D97-AF65-F5344CB8AC3E}">
        <p14:creationId xmlns:p14="http://schemas.microsoft.com/office/powerpoint/2010/main" val="1422726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preview"/>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548680"/>
            <a:ext cx="6624736"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326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2A5D7-CB0C-414E-99E6-A2F0776CB6ED}"/>
              </a:ext>
            </a:extLst>
          </p:cNvPr>
          <p:cNvSpPr>
            <a:spLocks noGrp="1"/>
          </p:cNvSpPr>
          <p:nvPr>
            <p:ph type="title"/>
          </p:nvPr>
        </p:nvSpPr>
        <p:spPr>
          <a:xfrm>
            <a:off x="1547664" y="0"/>
            <a:ext cx="6995120" cy="1143000"/>
          </a:xfrm>
        </p:spPr>
        <p:txBody>
          <a:bodyPr/>
          <a:lstStyle/>
          <a:p>
            <a:pPr algn="ctr"/>
            <a:r>
              <a:rPr lang="en-GB" b="1" dirty="0"/>
              <a:t>Challenge 5</a:t>
            </a:r>
          </a:p>
        </p:txBody>
      </p:sp>
      <p:sp>
        <p:nvSpPr>
          <p:cNvPr id="3" name="Content Placeholder 2">
            <a:extLst>
              <a:ext uri="{FF2B5EF4-FFF2-40B4-BE49-F238E27FC236}">
                <a16:creationId xmlns:a16="http://schemas.microsoft.com/office/drawing/2014/main" id="{E2EF5BDD-BF55-4A74-AF82-0067AB9408B2}"/>
              </a:ext>
            </a:extLst>
          </p:cNvPr>
          <p:cNvSpPr>
            <a:spLocks noGrp="1"/>
          </p:cNvSpPr>
          <p:nvPr>
            <p:ph idx="1"/>
          </p:nvPr>
        </p:nvSpPr>
        <p:spPr>
          <a:xfrm>
            <a:off x="1403648" y="908720"/>
            <a:ext cx="7740352" cy="4421188"/>
          </a:xfrm>
        </p:spPr>
        <p:txBody>
          <a:bodyPr/>
          <a:lstStyle/>
          <a:p>
            <a:pPr marL="0" indent="0">
              <a:buNone/>
            </a:pPr>
            <a:r>
              <a:rPr lang="en-GB" sz="1600" b="1" dirty="0"/>
              <a:t>Perfect picture!</a:t>
            </a:r>
          </a:p>
          <a:p>
            <a:pPr marL="0" indent="0">
              <a:buNone/>
            </a:pPr>
            <a:r>
              <a:rPr lang="en-GB" sz="1600" dirty="0"/>
              <a:t>Experts are worried about Coronavirus spreading in Africa because of the lack of medical equipment and because there are not enough trained doctors and nurses. It is feared that the pandemic could be difficult to keep under control in the country. One of the biggest problems in poor sanitation.  People in large parts of Africa do not have access to basic supplies like soap and water.</a:t>
            </a:r>
          </a:p>
          <a:p>
            <a:pPr marL="0" indent="0">
              <a:buNone/>
            </a:pPr>
            <a:endParaRPr lang="en-GB" sz="1600" dirty="0"/>
          </a:p>
          <a:p>
            <a:pPr marL="0" indent="0">
              <a:buNone/>
            </a:pPr>
            <a:r>
              <a:rPr lang="en-GB" sz="1600" b="1" dirty="0"/>
              <a:t>Question time!</a:t>
            </a:r>
          </a:p>
          <a:p>
            <a:pPr marL="0" indent="0">
              <a:buNone/>
            </a:pPr>
            <a:r>
              <a:rPr lang="en-GB" sz="1600" dirty="0"/>
              <a:t>The photograph was taken last week in Rwanda, Africa.</a:t>
            </a:r>
          </a:p>
          <a:p>
            <a:pPr marL="0" indent="0">
              <a:buNone/>
            </a:pPr>
            <a:r>
              <a:rPr lang="en-GB" sz="1600" dirty="0"/>
              <a:t>What do you think the picture shows?</a:t>
            </a:r>
          </a:p>
          <a:p>
            <a:pPr marL="0" indent="0">
              <a:buNone/>
            </a:pPr>
            <a:r>
              <a:rPr lang="en-GB" sz="1600" dirty="0"/>
              <a:t>Why is access to water so important during the current pandemic?</a:t>
            </a:r>
          </a:p>
          <a:p>
            <a:pPr marL="0" indent="0">
              <a:buNone/>
            </a:pPr>
            <a:endParaRPr lang="en-GB" sz="1600" b="1"/>
          </a:p>
          <a:p>
            <a:pPr marL="0" indent="0">
              <a:buNone/>
            </a:pPr>
            <a:r>
              <a:rPr lang="en-GB" sz="1600" b="1"/>
              <a:t>Writing </a:t>
            </a:r>
            <a:r>
              <a:rPr lang="en-GB" sz="1600" b="1" dirty="0"/>
              <a:t>challenge!</a:t>
            </a:r>
          </a:p>
          <a:p>
            <a:pPr marL="0" indent="0">
              <a:buNone/>
            </a:pPr>
            <a:r>
              <a:rPr lang="en-GB" sz="1600" dirty="0"/>
              <a:t>Imagine that you live in a home with no running water in the middle of Africa. Write a diary entry explaining how you managed to collect water for your family. Where did you go? How far was it? How did it feel carrying the water? What did you think about on the way back home? How much did it mean to your family?  </a:t>
            </a:r>
          </a:p>
          <a:p>
            <a:pPr marL="0" indent="0">
              <a:buNone/>
            </a:pPr>
            <a:r>
              <a:rPr lang="en-GB" sz="1600" b="1" dirty="0"/>
              <a:t>OR</a:t>
            </a:r>
          </a:p>
          <a:p>
            <a:pPr marL="0" indent="0">
              <a:buNone/>
            </a:pPr>
            <a:r>
              <a:rPr lang="en-GB" sz="1600" dirty="0"/>
              <a:t>Write a prayer for people across the world who have no access to clean water.</a:t>
            </a:r>
          </a:p>
        </p:txBody>
      </p:sp>
    </p:spTree>
    <p:extLst>
      <p:ext uri="{BB962C8B-B14F-4D97-AF65-F5344CB8AC3E}">
        <p14:creationId xmlns:p14="http://schemas.microsoft.com/office/powerpoint/2010/main" val="3433334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55B53-14D7-4F85-8FFF-428BFF98B5D0}"/>
              </a:ext>
            </a:extLst>
          </p:cNvPr>
          <p:cNvSpPr>
            <a:spLocks noGrp="1"/>
          </p:cNvSpPr>
          <p:nvPr>
            <p:ph type="title"/>
          </p:nvPr>
        </p:nvSpPr>
        <p:spPr/>
        <p:txBody>
          <a:bodyPr/>
          <a:lstStyle/>
          <a:p>
            <a:pPr algn="l"/>
            <a:r>
              <a:rPr lang="en-GB" dirty="0"/>
              <a:t>How to play………...</a:t>
            </a:r>
          </a:p>
        </p:txBody>
      </p:sp>
      <p:sp>
        <p:nvSpPr>
          <p:cNvPr id="3" name="Content Placeholder 2">
            <a:extLst>
              <a:ext uri="{FF2B5EF4-FFF2-40B4-BE49-F238E27FC236}">
                <a16:creationId xmlns:a16="http://schemas.microsoft.com/office/drawing/2014/main" id="{39BBBD23-3075-451F-A1CD-7BFC8A0C211A}"/>
              </a:ext>
            </a:extLst>
          </p:cNvPr>
          <p:cNvSpPr>
            <a:spLocks noGrp="1"/>
          </p:cNvSpPr>
          <p:nvPr>
            <p:ph idx="1"/>
          </p:nvPr>
        </p:nvSpPr>
        <p:spPr>
          <a:xfrm>
            <a:off x="1619672" y="1218406"/>
            <a:ext cx="6995120" cy="4421188"/>
          </a:xfrm>
        </p:spPr>
        <p:txBody>
          <a:bodyPr/>
          <a:lstStyle/>
          <a:p>
            <a:r>
              <a:rPr lang="en-GB" sz="2400" dirty="0"/>
              <a:t>Look very carefully at the picture in your challenge</a:t>
            </a:r>
          </a:p>
          <a:p>
            <a:r>
              <a:rPr lang="en-GB" sz="2400" dirty="0"/>
              <a:t>Click to the next slide where you will see a list of trials. See how many of the challenges you can complete</a:t>
            </a:r>
          </a:p>
          <a:p>
            <a:r>
              <a:rPr lang="en-GB" sz="2400" dirty="0"/>
              <a:t>There is no need to always write your answers down, you can just think or talk about them with someone in your house</a:t>
            </a:r>
          </a:p>
          <a:p>
            <a:r>
              <a:rPr lang="en-GB" sz="2400" dirty="0"/>
              <a:t>Some challenges can be played lots of times because there is not just one answer</a:t>
            </a:r>
          </a:p>
          <a:p>
            <a:r>
              <a:rPr lang="en-GB" sz="2400" dirty="0"/>
              <a:t>Have fun!</a:t>
            </a:r>
          </a:p>
          <a:p>
            <a:endParaRPr lang="en-GB" dirty="0"/>
          </a:p>
        </p:txBody>
      </p:sp>
    </p:spTree>
    <p:extLst>
      <p:ext uri="{BB962C8B-B14F-4D97-AF65-F5344CB8AC3E}">
        <p14:creationId xmlns:p14="http://schemas.microsoft.com/office/powerpoint/2010/main" val="4210409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pre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7128792"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9491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8FD41-8A81-4A5F-AA18-495AE7FBC4BF}"/>
              </a:ext>
            </a:extLst>
          </p:cNvPr>
          <p:cNvSpPr>
            <a:spLocks noGrp="1"/>
          </p:cNvSpPr>
          <p:nvPr>
            <p:ph type="title"/>
          </p:nvPr>
        </p:nvSpPr>
        <p:spPr>
          <a:xfrm>
            <a:off x="1403648" y="44624"/>
            <a:ext cx="6995120" cy="864096"/>
          </a:xfrm>
        </p:spPr>
        <p:txBody>
          <a:bodyPr/>
          <a:lstStyle/>
          <a:p>
            <a:pPr algn="ctr"/>
            <a:r>
              <a:rPr lang="en-GB" sz="3200" b="1" u="sng" dirty="0"/>
              <a:t>Challenge 1</a:t>
            </a:r>
          </a:p>
        </p:txBody>
      </p:sp>
      <p:sp>
        <p:nvSpPr>
          <p:cNvPr id="3" name="Content Placeholder 2">
            <a:extLst>
              <a:ext uri="{FF2B5EF4-FFF2-40B4-BE49-F238E27FC236}">
                <a16:creationId xmlns:a16="http://schemas.microsoft.com/office/drawing/2014/main" id="{4ECB9953-F4DE-4E88-8FF8-F72868688CDC}"/>
              </a:ext>
            </a:extLst>
          </p:cNvPr>
          <p:cNvSpPr>
            <a:spLocks noGrp="1"/>
          </p:cNvSpPr>
          <p:nvPr>
            <p:ph idx="1"/>
          </p:nvPr>
        </p:nvSpPr>
        <p:spPr>
          <a:xfrm>
            <a:off x="1403648" y="836712"/>
            <a:ext cx="7560840" cy="4618520"/>
          </a:xfrm>
        </p:spPr>
        <p:txBody>
          <a:bodyPr/>
          <a:lstStyle/>
          <a:p>
            <a:pPr marL="0" indent="0">
              <a:buNone/>
            </a:pPr>
            <a:r>
              <a:rPr lang="en-GB" sz="1600" b="1" dirty="0"/>
              <a:t>Perfect Picture!</a:t>
            </a:r>
          </a:p>
          <a:p>
            <a:pPr marL="0" indent="0">
              <a:buNone/>
            </a:pPr>
            <a:r>
              <a:rPr lang="en-GB" sz="1600" dirty="0"/>
              <a:t>This picture was taken in Rwanda a few weeks ago. It shows people queuing to pick up food and cleaning products for their families. Churches across Africa have been handing out packages of food and medical supplies to help people in the poorest parts of the country, many of whom live in  remote places with no shops, markets or access to running water.</a:t>
            </a:r>
          </a:p>
          <a:p>
            <a:pPr marL="0" indent="0">
              <a:buNone/>
            </a:pPr>
            <a:endParaRPr lang="en-GB" sz="1600" b="1" dirty="0"/>
          </a:p>
          <a:p>
            <a:pPr marL="0" indent="0">
              <a:buNone/>
            </a:pPr>
            <a:r>
              <a:rPr lang="en-GB" sz="1600" b="1" dirty="0"/>
              <a:t>Question time!</a:t>
            </a:r>
          </a:p>
          <a:p>
            <a:pPr marL="0" indent="0">
              <a:buNone/>
            </a:pPr>
            <a:r>
              <a:rPr lang="en-GB" sz="1600" dirty="0"/>
              <a:t>Notice how patiently the people are waiting. </a:t>
            </a:r>
          </a:p>
          <a:p>
            <a:pPr marL="0" indent="0">
              <a:buNone/>
            </a:pPr>
            <a:r>
              <a:rPr lang="en-GB" sz="1600" dirty="0"/>
              <a:t>What Christian values are they showing towards each other?</a:t>
            </a:r>
          </a:p>
          <a:p>
            <a:pPr marL="0" indent="0">
              <a:buNone/>
            </a:pPr>
            <a:r>
              <a:rPr lang="en-GB" sz="1600" dirty="0"/>
              <a:t>Do you think that churches should help when people are in crisis? Why?</a:t>
            </a:r>
          </a:p>
          <a:p>
            <a:pPr marL="0" indent="0">
              <a:buNone/>
            </a:pPr>
            <a:r>
              <a:rPr lang="en-GB" sz="1600" dirty="0"/>
              <a:t>Who do you think paid for the parcels?</a:t>
            </a:r>
          </a:p>
          <a:p>
            <a:pPr marL="0" indent="0">
              <a:buNone/>
            </a:pPr>
            <a:r>
              <a:rPr lang="en-GB" sz="1600" dirty="0"/>
              <a:t>How does what the churches are doing in Rwanda reflect Jesus’ message to ‘love thy neighbour’?</a:t>
            </a:r>
          </a:p>
          <a:p>
            <a:pPr marL="0" indent="0">
              <a:buNone/>
            </a:pPr>
            <a:endParaRPr lang="en-GB" sz="2000" dirty="0"/>
          </a:p>
          <a:p>
            <a:pPr marL="0" indent="0">
              <a:buNone/>
            </a:pPr>
            <a:r>
              <a:rPr lang="en-GB" sz="1600" b="1" dirty="0"/>
              <a:t>Writing challenge!</a:t>
            </a:r>
          </a:p>
          <a:p>
            <a:pPr marL="0" indent="0">
              <a:buNone/>
            </a:pPr>
            <a:r>
              <a:rPr lang="en-GB" sz="1600" dirty="0"/>
              <a:t>Pretend that you are a vicar in an African church. Design a poster that advertises this service to the community. Include why the church has decided to do this and how it reflects what Jesus wanted people to do for one another.</a:t>
            </a:r>
          </a:p>
        </p:txBody>
      </p:sp>
    </p:spTree>
    <p:extLst>
      <p:ext uri="{BB962C8B-B14F-4D97-AF65-F5344CB8AC3E}">
        <p14:creationId xmlns:p14="http://schemas.microsoft.com/office/powerpoint/2010/main" val="1751736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 grass tree with new red and green foliage. ">
            <a:extLst>
              <a:ext uri="{FF2B5EF4-FFF2-40B4-BE49-F238E27FC236}">
                <a16:creationId xmlns:a16="http://schemas.microsoft.com/office/drawing/2014/main" id="{FA56C8BF-3C64-4F00-B43C-C284167ED29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548680"/>
            <a:ext cx="7340911"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3078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002D62-5CE9-4B72-873E-939A7DC9394B}"/>
              </a:ext>
            </a:extLst>
          </p:cNvPr>
          <p:cNvSpPr>
            <a:spLocks noGrp="1"/>
          </p:cNvSpPr>
          <p:nvPr>
            <p:ph idx="1"/>
          </p:nvPr>
        </p:nvSpPr>
        <p:spPr>
          <a:xfrm>
            <a:off x="1331640" y="548680"/>
            <a:ext cx="7704856" cy="4824536"/>
          </a:xfrm>
        </p:spPr>
        <p:txBody>
          <a:bodyPr/>
          <a:lstStyle/>
          <a:p>
            <a:pPr marL="0" indent="0">
              <a:buNone/>
            </a:pPr>
            <a:r>
              <a:rPr lang="en-GB" sz="1600" b="1" dirty="0"/>
              <a:t>Perfect picture!</a:t>
            </a:r>
            <a:r>
              <a:rPr lang="en-GB" sz="1600" dirty="0"/>
              <a:t> </a:t>
            </a:r>
          </a:p>
          <a:p>
            <a:pPr marL="0" indent="0">
              <a:buNone/>
            </a:pPr>
            <a:r>
              <a:rPr lang="en-GB" sz="1600" dirty="0"/>
              <a:t>It wasn’t too long ago that the bushfires blazing across Australia were wiping out wildlife, including millions of plants, trees and animals. Now that the fires have finally been put out, Australia is starting to look a lot less burnt and increasingly green and lush. The lockdown has meant that pollution has decreased and allowed nature to recover more quickly than expected. Green shoots are bursting out of the ground at an incredible speed. Brightly-coloured flowers are providing cover for mammals. Insects buzz around the treetops, and birds can be heard again. Things are looking much brighter. Even when things look bad, they can and will get better.</a:t>
            </a:r>
          </a:p>
          <a:p>
            <a:pPr marL="0" indent="0">
              <a:buNone/>
            </a:pPr>
            <a:endParaRPr lang="en-GB" sz="1600" b="1" dirty="0"/>
          </a:p>
          <a:p>
            <a:pPr marL="0" indent="0">
              <a:buNone/>
            </a:pPr>
            <a:r>
              <a:rPr lang="en-GB" sz="1600" b="1" dirty="0"/>
              <a:t>Question time!</a:t>
            </a:r>
          </a:p>
          <a:p>
            <a:pPr marL="0" indent="0">
              <a:buNone/>
            </a:pPr>
            <a:r>
              <a:rPr lang="en-GB" sz="1600" dirty="0"/>
              <a:t>The Australian Prime Minister said that plants in the burnt areas were now ‘looking for the light’. </a:t>
            </a:r>
          </a:p>
          <a:p>
            <a:pPr marL="0" indent="0">
              <a:buNone/>
            </a:pPr>
            <a:r>
              <a:rPr lang="en-GB" sz="1600" dirty="0"/>
              <a:t>Why is it important for plants to look for the light?</a:t>
            </a:r>
          </a:p>
          <a:p>
            <a:pPr marL="0" indent="0">
              <a:buNone/>
            </a:pPr>
            <a:r>
              <a:rPr lang="en-GB" sz="1600" dirty="0"/>
              <a:t>Why is it important for people to look for hope at this time?</a:t>
            </a:r>
          </a:p>
          <a:p>
            <a:pPr marL="0" indent="0">
              <a:buNone/>
            </a:pPr>
            <a:r>
              <a:rPr lang="en-GB" sz="1600" dirty="0"/>
              <a:t>What do you think the phrase ‘look for the light’ might mean to a Christian?</a:t>
            </a:r>
          </a:p>
          <a:p>
            <a:pPr marL="0" indent="0">
              <a:buNone/>
            </a:pPr>
            <a:endParaRPr lang="en-GB" sz="1600" b="1" dirty="0"/>
          </a:p>
          <a:p>
            <a:pPr marL="0" indent="0">
              <a:buNone/>
            </a:pPr>
            <a:r>
              <a:rPr lang="en-GB" sz="1600" b="1" dirty="0"/>
              <a:t>Writing challenge!</a:t>
            </a:r>
          </a:p>
          <a:p>
            <a:pPr marL="0" indent="0">
              <a:buNone/>
            </a:pPr>
            <a:r>
              <a:rPr lang="en-GB" sz="1600" dirty="0"/>
              <a:t>Write a ten line poem about how it is possible to see signs of hope despite the difficulties that the world sometimes faces. Use the example of life in Australia to help you.</a:t>
            </a:r>
          </a:p>
          <a:p>
            <a:pPr marL="0" indent="0">
              <a:buNone/>
            </a:pPr>
            <a:r>
              <a:rPr lang="en-GB" sz="1600" dirty="0"/>
              <a:t>Start with the first line: ‘Even when things look bad, they can and will get better.’</a:t>
            </a:r>
          </a:p>
          <a:p>
            <a:pPr marL="0" indent="0">
              <a:buNone/>
            </a:pPr>
            <a:endParaRPr lang="en-GB" sz="1600" dirty="0"/>
          </a:p>
          <a:p>
            <a:pPr marL="0" indent="0">
              <a:buNone/>
            </a:pPr>
            <a:endParaRPr lang="en-GB" sz="1600" dirty="0"/>
          </a:p>
        </p:txBody>
      </p:sp>
      <p:sp>
        <p:nvSpPr>
          <p:cNvPr id="4" name="Rectangle 3">
            <a:extLst>
              <a:ext uri="{FF2B5EF4-FFF2-40B4-BE49-F238E27FC236}">
                <a16:creationId xmlns:a16="http://schemas.microsoft.com/office/drawing/2014/main" id="{E82669AF-025E-48A3-AF5A-668D2FA19F2C}"/>
              </a:ext>
            </a:extLst>
          </p:cNvPr>
          <p:cNvSpPr/>
          <p:nvPr/>
        </p:nvSpPr>
        <p:spPr>
          <a:xfrm>
            <a:off x="3563888" y="107921"/>
            <a:ext cx="2483372" cy="584775"/>
          </a:xfrm>
          <a:prstGeom prst="rect">
            <a:avLst/>
          </a:prstGeom>
        </p:spPr>
        <p:txBody>
          <a:bodyPr wrap="none">
            <a:spAutoFit/>
          </a:bodyPr>
          <a:lstStyle/>
          <a:p>
            <a:r>
              <a:rPr lang="en-GB" sz="3200" b="1" u="sng" dirty="0"/>
              <a:t>Challenge 2</a:t>
            </a:r>
            <a:endParaRPr lang="en-GB" sz="3200" dirty="0"/>
          </a:p>
        </p:txBody>
      </p:sp>
    </p:spTree>
    <p:extLst>
      <p:ext uri="{BB962C8B-B14F-4D97-AF65-F5344CB8AC3E}">
        <p14:creationId xmlns:p14="http://schemas.microsoft.com/office/powerpoint/2010/main" val="1771624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outdoor, building, road, riding&#10;&#10;Description automatically generated">
            <a:extLst>
              <a:ext uri="{FF2B5EF4-FFF2-40B4-BE49-F238E27FC236}">
                <a16:creationId xmlns:a16="http://schemas.microsoft.com/office/drawing/2014/main" id="{9930ED3C-45D7-4670-8724-1CC29E26F07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836712"/>
            <a:ext cx="6528724" cy="4345682"/>
          </a:xfrm>
        </p:spPr>
      </p:pic>
    </p:spTree>
    <p:extLst>
      <p:ext uri="{BB962C8B-B14F-4D97-AF65-F5344CB8AC3E}">
        <p14:creationId xmlns:p14="http://schemas.microsoft.com/office/powerpoint/2010/main" val="1796495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B26F1-9AEB-4078-A82F-21BFDA78A54C}"/>
              </a:ext>
            </a:extLst>
          </p:cNvPr>
          <p:cNvSpPr>
            <a:spLocks noGrp="1"/>
          </p:cNvSpPr>
          <p:nvPr>
            <p:ph type="title"/>
          </p:nvPr>
        </p:nvSpPr>
        <p:spPr>
          <a:xfrm>
            <a:off x="1547664" y="-99392"/>
            <a:ext cx="6995120" cy="1143000"/>
          </a:xfrm>
        </p:spPr>
        <p:txBody>
          <a:bodyPr/>
          <a:lstStyle/>
          <a:p>
            <a:pPr algn="ctr"/>
            <a:r>
              <a:rPr lang="en-GB" b="1" dirty="0"/>
              <a:t>Challenge 3</a:t>
            </a:r>
            <a:endParaRPr lang="en-GB" dirty="0"/>
          </a:p>
        </p:txBody>
      </p:sp>
      <p:sp>
        <p:nvSpPr>
          <p:cNvPr id="3" name="Content Placeholder 2">
            <a:extLst>
              <a:ext uri="{FF2B5EF4-FFF2-40B4-BE49-F238E27FC236}">
                <a16:creationId xmlns:a16="http://schemas.microsoft.com/office/drawing/2014/main" id="{1EB2F8D2-7491-4FE2-8297-A90C3F2F2CBB}"/>
              </a:ext>
            </a:extLst>
          </p:cNvPr>
          <p:cNvSpPr>
            <a:spLocks noGrp="1"/>
          </p:cNvSpPr>
          <p:nvPr>
            <p:ph idx="1"/>
          </p:nvPr>
        </p:nvSpPr>
        <p:spPr>
          <a:xfrm>
            <a:off x="1619672" y="908720"/>
            <a:ext cx="7115930" cy="5328592"/>
          </a:xfrm>
        </p:spPr>
        <p:txBody>
          <a:bodyPr/>
          <a:lstStyle/>
          <a:p>
            <a:pPr marL="0" indent="0">
              <a:buNone/>
            </a:pPr>
            <a:r>
              <a:rPr lang="en-GB" sz="1600" b="1" dirty="0"/>
              <a:t>Picture challenge!</a:t>
            </a:r>
          </a:p>
          <a:p>
            <a:pPr marL="0" indent="0">
              <a:buNone/>
            </a:pPr>
            <a:r>
              <a:rPr lang="en-GB" sz="1600" dirty="0"/>
              <a:t>Italy was one of the hardest hit countries in the Coronavirus pandemic. People had to stay inside their houses for many months. When Italy started to come out of its tight lockdown, Italians clearly want to return to their past lives, families and friends had not seen each other for such a long time. But Prime Minister Giuseppe Conte said that the months ahead would depend on the behaviour of Italians. “We take upon ourselves the risk of an opening, but with all precautions,” he said. </a:t>
            </a:r>
          </a:p>
          <a:p>
            <a:pPr marL="0" indent="0">
              <a:buNone/>
            </a:pPr>
            <a:endParaRPr lang="en-GB" sz="1600" dirty="0"/>
          </a:p>
          <a:p>
            <a:pPr marL="0" indent="0">
              <a:buNone/>
            </a:pPr>
            <a:r>
              <a:rPr lang="en-GB" sz="1600" b="1" dirty="0"/>
              <a:t>Question time!</a:t>
            </a:r>
          </a:p>
          <a:p>
            <a:pPr marL="0" indent="0">
              <a:buNone/>
            </a:pPr>
            <a:r>
              <a:rPr lang="en-GB" sz="1600" dirty="0"/>
              <a:t>What famous monument in Rome, the capital of Italy, is shown in the picture?</a:t>
            </a:r>
          </a:p>
          <a:p>
            <a:pPr marL="0" indent="0">
              <a:buNone/>
            </a:pPr>
            <a:r>
              <a:rPr lang="en-GB" sz="1600" dirty="0"/>
              <a:t>What signs are there that the people in the photograph have listened to their Prime Minister? </a:t>
            </a:r>
          </a:p>
          <a:p>
            <a:pPr marL="0" indent="0">
              <a:buNone/>
            </a:pPr>
            <a:r>
              <a:rPr lang="en-GB" sz="1600" dirty="0"/>
              <a:t>Why is it important that people follow the advice of the country’s leaders?</a:t>
            </a:r>
          </a:p>
          <a:p>
            <a:pPr marL="0" indent="0">
              <a:buNone/>
            </a:pPr>
            <a:endParaRPr lang="en-GB" sz="1600" dirty="0"/>
          </a:p>
          <a:p>
            <a:pPr marL="0" indent="0">
              <a:buNone/>
            </a:pPr>
            <a:r>
              <a:rPr lang="en-GB" sz="1600" b="1" dirty="0"/>
              <a:t>Story starter!</a:t>
            </a:r>
          </a:p>
          <a:p>
            <a:pPr marL="0" indent="0">
              <a:buNone/>
            </a:pPr>
            <a:r>
              <a:rPr lang="en-GB" sz="1600" dirty="0"/>
              <a:t> It had been three months since it had happened, three long months since she had seen another living soul. She had to be careful if she was venture outside safely, the old lady stepped out onto the streets of Rome…………</a:t>
            </a:r>
          </a:p>
          <a:p>
            <a:pPr marL="0" indent="0">
              <a:buNone/>
            </a:pPr>
            <a:r>
              <a:rPr lang="en-GB" sz="1600" dirty="0"/>
              <a:t>Can you continue the story?</a:t>
            </a:r>
          </a:p>
          <a:p>
            <a:pPr marL="0" indent="0">
              <a:buNone/>
            </a:pPr>
            <a:endParaRPr lang="en-GB" sz="1600" b="1" dirty="0"/>
          </a:p>
        </p:txBody>
      </p:sp>
    </p:spTree>
    <p:extLst>
      <p:ext uri="{BB962C8B-B14F-4D97-AF65-F5344CB8AC3E}">
        <p14:creationId xmlns:p14="http://schemas.microsoft.com/office/powerpoint/2010/main" val="1744503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A group of football players on a field&#10;&#10;Description automatically generated">
            <a:extLst>
              <a:ext uri="{FF2B5EF4-FFF2-40B4-BE49-F238E27FC236}">
                <a16:creationId xmlns:a16="http://schemas.microsoft.com/office/drawing/2014/main" id="{4C146567-FD78-4F26-8BF3-8D8B6FCA89C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836712"/>
            <a:ext cx="6572250" cy="4381500"/>
          </a:xfrm>
        </p:spPr>
      </p:pic>
    </p:spTree>
    <p:extLst>
      <p:ext uri="{BB962C8B-B14F-4D97-AF65-F5344CB8AC3E}">
        <p14:creationId xmlns:p14="http://schemas.microsoft.com/office/powerpoint/2010/main" val="283083608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Myriad Pro"/>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opy of PPT_template [Read-Only] [Compatibility Mode]" id="{B20C2875-9782-4E3B-A8EB-088CE04F0DB8}" vid="{FECFB706-8450-4824-BDED-583A9BEB2880}"/>
    </a:ext>
  </a:extLst>
</a:theme>
</file>

<file path=docProps/app.xml><?xml version="1.0" encoding="utf-8"?>
<Properties xmlns="http://schemas.openxmlformats.org/officeDocument/2006/extended-properties" xmlns:vt="http://schemas.openxmlformats.org/officeDocument/2006/docPropsVTypes">
  <TotalTime>449</TotalTime>
  <Words>1045</Words>
  <Application>Microsoft Office PowerPoint</Application>
  <PresentationFormat>On-screen Show (4:3)</PresentationFormat>
  <Paragraphs>72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Myriad Pro</vt:lpstr>
      <vt:lpstr>Office Theme</vt:lpstr>
      <vt:lpstr>  Picture Challenge</vt:lpstr>
      <vt:lpstr>How to play………...</vt:lpstr>
      <vt:lpstr>PowerPoint Presentation</vt:lpstr>
      <vt:lpstr>Challenge 1</vt:lpstr>
      <vt:lpstr>PowerPoint Presentation</vt:lpstr>
      <vt:lpstr>PowerPoint Presentation</vt:lpstr>
      <vt:lpstr>PowerPoint Presentation</vt:lpstr>
      <vt:lpstr>Challenge 3</vt:lpstr>
      <vt:lpstr>PowerPoint Presentation</vt:lpstr>
      <vt:lpstr>Challenge 4</vt:lpstr>
      <vt:lpstr>PowerPoint Presentation</vt:lpstr>
      <vt:lpstr>Challenge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Picture Challenge</dc:title>
  <dc:creator>Sue Bowen</dc:creator>
  <cp:lastModifiedBy>Jeff Williams</cp:lastModifiedBy>
  <cp:revision>43</cp:revision>
  <dcterms:created xsi:type="dcterms:W3CDTF">2020-03-20T12:08:21Z</dcterms:created>
  <dcterms:modified xsi:type="dcterms:W3CDTF">2020-07-03T15:42:39Z</dcterms:modified>
</cp:coreProperties>
</file>